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5"/>
  </p:notesMasterIdLst>
  <p:sldIdLst>
    <p:sldId id="257" r:id="rId3"/>
    <p:sldId id="259" r:id="rId4"/>
    <p:sldId id="258" r:id="rId5"/>
    <p:sldId id="260" r:id="rId6"/>
    <p:sldId id="311" r:id="rId7"/>
    <p:sldId id="296" r:id="rId8"/>
    <p:sldId id="312" r:id="rId9"/>
    <p:sldId id="263" r:id="rId10"/>
    <p:sldId id="264" r:id="rId11"/>
    <p:sldId id="313" r:id="rId12"/>
    <p:sldId id="320" r:id="rId13"/>
    <p:sldId id="32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70" d="100"/>
          <a:sy n="70" d="100"/>
        </p:scale>
        <p:origin x="-2453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	Construct </a:t>
            </a:r>
            <a:r>
              <a:rPr lang="en-US" sz="2400" dirty="0"/>
              <a:t>a chart of accounts for a service business organized as a proprietorship.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	Demonstrate </a:t>
            </a:r>
            <a:r>
              <a:rPr lang="en-US" sz="2400" dirty="0"/>
              <a:t>correct principles for numbering accounts.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	Apply file </a:t>
            </a:r>
            <a:r>
              <a:rPr lang="en-US" sz="2400" dirty="0"/>
              <a:t>maintenance principles to update a chart of accounts.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	Complete </a:t>
            </a:r>
            <a:r>
              <a:rPr lang="en-US" sz="2400" dirty="0"/>
              <a:t>the steps necessary to open general ledger accounts.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0" cy="219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an Account in a General Ledger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Content Placeholder 9" descr="C21-SE-MC-004-Page008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8154704" cy="2762250"/>
          </a:xfrm>
        </p:spPr>
      </p:pic>
      <p:sp>
        <p:nvSpPr>
          <p:cNvPr id="9" name="TextBox 8"/>
          <p:cNvSpPr txBox="1"/>
          <p:nvPr/>
        </p:nvSpPr>
        <p:spPr>
          <a:xfrm>
            <a:off x="914400" y="4851737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	</a:t>
            </a:r>
            <a:r>
              <a:rPr lang="en-US" sz="2000" dirty="0" smtClean="0"/>
              <a:t>Write the account title, </a:t>
            </a:r>
            <a:r>
              <a:rPr lang="en-US" sz="2000" b="1" dirty="0" smtClean="0"/>
              <a:t>Cash</a:t>
            </a:r>
            <a:r>
              <a:rPr lang="en-US" sz="2000" dirty="0" smtClean="0"/>
              <a:t>, after the word </a:t>
            </a:r>
            <a:r>
              <a:rPr lang="en-US" sz="2000" i="1" dirty="0" smtClean="0"/>
              <a:t>Account</a:t>
            </a:r>
            <a:r>
              <a:rPr lang="en-US" sz="2000" dirty="0" smtClean="0"/>
              <a:t> in the heading.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1295400" y="1676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8" name="Oval 17"/>
          <p:cNvSpPr/>
          <p:nvPr/>
        </p:nvSpPr>
        <p:spPr>
          <a:xfrm>
            <a:off x="7620000" y="1676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5153501"/>
            <a:ext cx="784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	</a:t>
            </a:r>
            <a:r>
              <a:rPr lang="en-US" sz="2000" dirty="0" smtClean="0"/>
              <a:t>Write the account number, </a:t>
            </a:r>
            <a:r>
              <a:rPr lang="en-US" sz="2000" b="1" dirty="0" smtClean="0"/>
              <a:t>110</a:t>
            </a:r>
            <a:r>
              <a:rPr lang="en-US" sz="2000" dirty="0" smtClean="0"/>
              <a:t>, after the words </a:t>
            </a:r>
            <a:r>
              <a:rPr lang="en-US" sz="2000" i="1" dirty="0" smtClean="0"/>
              <a:t>Account No.</a:t>
            </a:r>
            <a:r>
              <a:rPr lang="en-US" sz="2000" dirty="0" smtClean="0"/>
              <a:t> in the heading.</a:t>
            </a:r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animBg="1"/>
      <p:bldP spid="18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Describe </a:t>
            </a:r>
            <a:r>
              <a:rPr lang="en-US" dirty="0"/>
              <a:t>the two parts of an account number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32004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228600" lvl="0" indent="-2286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3200" dirty="0" smtClean="0">
                <a:ea typeface="Calibri"/>
                <a:cs typeface="Calibri"/>
              </a:rPr>
              <a:t>The first digit indicates in which general ledger division the account is located. </a:t>
            </a:r>
          </a:p>
          <a:p>
            <a:pPr marL="228600" lvl="0" indent="-2286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3200" dirty="0" smtClean="0">
                <a:ea typeface="Calibri"/>
                <a:cs typeface="Calibri"/>
              </a:rPr>
              <a:t>The second and third digits indicate the location of the account within that division.</a:t>
            </a:r>
            <a:endParaRPr lang="en-US" sz="3200" dirty="0"/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List </a:t>
            </a:r>
            <a:r>
              <a:rPr lang="en-US" dirty="0"/>
              <a:t>the two steps for opening an account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514350" indent="-514350"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-Roman"/>
              </a:rPr>
              <a:t>1.	Write the account title after the word </a:t>
            </a:r>
            <a:r>
              <a:rPr lang="en-US" sz="3200" i="1" dirty="0" smtClean="0">
                <a:ea typeface="Calibri"/>
                <a:cs typeface="Times-Roman"/>
              </a:rPr>
              <a:t>Account</a:t>
            </a:r>
            <a:r>
              <a:rPr lang="en-US" sz="3200" dirty="0" smtClean="0">
                <a:ea typeface="Calibri"/>
                <a:cs typeface="Times-Roman"/>
              </a:rPr>
              <a:t> in the heading. </a:t>
            </a:r>
          </a:p>
          <a:p>
            <a:pPr marL="514350" indent="-514350"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-Roman"/>
              </a:rPr>
              <a:t>2.	Write the account number after the words </a:t>
            </a:r>
            <a:r>
              <a:rPr lang="en-US" sz="3200" i="1" dirty="0" smtClean="0">
                <a:ea typeface="Calibri"/>
                <a:cs typeface="Times-Roman"/>
              </a:rPr>
              <a:t>Account No.</a:t>
            </a:r>
            <a:r>
              <a:rPr lang="en-US" sz="3200" dirty="0" smtClean="0">
                <a:ea typeface="Calibri"/>
                <a:cs typeface="Times-Roman"/>
              </a:rPr>
              <a:t> in the heading.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to summarize in one place all the changes to a single account</a:t>
            </a:r>
          </a:p>
          <a:p>
            <a:r>
              <a:rPr lang="en-US" dirty="0"/>
              <a:t>A separate form for each </a:t>
            </a:r>
            <a:r>
              <a:rPr lang="en-US" dirty="0" smtClean="0"/>
              <a:t>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C21-SE-MC-004-Page00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3810000"/>
            <a:ext cx="6337935" cy="1554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4876800"/>
            <a:ext cx="3150927" cy="369332"/>
          </a:xfrm>
          <a:prstGeom prst="rect">
            <a:avLst/>
          </a:prstGeom>
          <a:solidFill>
            <a:srgbClr val="FFCC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Sample of a blank account form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7" name="Flowchart: Delay 6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8" descr="C21-SE-MC-004-Page00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440666"/>
            <a:ext cx="7605522" cy="18653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Relationship of a T Account to an Account Form</a:t>
            </a:r>
            <a:endParaRPr lang="en-US" dirty="0"/>
          </a:p>
        </p:txBody>
      </p:sp>
      <p:pic>
        <p:nvPicPr>
          <p:cNvPr id="13" name="Content Placeholder 12" descr="C21-SE-MC-004-Page004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2522"/>
          <a:stretch>
            <a:fillRect/>
          </a:stretch>
        </p:blipFill>
        <p:spPr>
          <a:xfrm>
            <a:off x="762002" y="3447276"/>
            <a:ext cx="5301237" cy="1858518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6" name="Flowchart: Delay 15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62000" y="1868269"/>
            <a:ext cx="2895600" cy="1789331"/>
            <a:chOff x="762000" y="1868269"/>
            <a:chExt cx="2895600" cy="1789331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1600200" y="2286000"/>
              <a:ext cx="0" cy="13716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514600" y="2286000"/>
              <a:ext cx="0" cy="13716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429000" y="2286000"/>
              <a:ext cx="0" cy="13716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62000" y="1868269"/>
              <a:ext cx="2895600" cy="64633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Information needed to trace entry back to journal page.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733800" y="2526268"/>
            <a:ext cx="2438400" cy="1600200"/>
            <a:chOff x="3733800" y="1905000"/>
            <a:chExt cx="2438400" cy="1600200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4419600" y="2590800"/>
              <a:ext cx="0" cy="914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486400" y="2590800"/>
              <a:ext cx="0" cy="914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>
              <a:off x="3733800" y="1905000"/>
              <a:ext cx="2438400" cy="762000"/>
              <a:chOff x="4572000" y="1600200"/>
              <a:chExt cx="2438400" cy="7620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572000" y="1600200"/>
                <a:ext cx="2438400" cy="762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4600683" y="1644134"/>
                <a:ext cx="2381034" cy="674132"/>
                <a:chOff x="3874770" y="2053829"/>
                <a:chExt cx="2381034" cy="674132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3922287" y="2362201"/>
                  <a:ext cx="2286000" cy="365760"/>
                  <a:chOff x="3611880" y="2362201"/>
                  <a:chExt cx="2286000" cy="365760"/>
                </a:xfrm>
              </p:grpSpPr>
              <p:cxnSp>
                <p:nvCxnSpPr>
                  <p:cNvPr id="22" name="Straight Connector 21"/>
                  <p:cNvCxnSpPr/>
                  <p:nvPr/>
                </p:nvCxnSpPr>
                <p:spPr>
                  <a:xfrm flipH="1">
                    <a:off x="3611880" y="2362201"/>
                    <a:ext cx="2286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4754880" y="2362201"/>
                    <a:ext cx="0" cy="36576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3874770" y="2053829"/>
                  <a:ext cx="2381034" cy="674132"/>
                  <a:chOff x="3513264" y="2057400"/>
                  <a:chExt cx="2381034" cy="674132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3558540" y="2057400"/>
                    <a:ext cx="2286000" cy="27432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T Account</a:t>
                    </a: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3513264" y="2362200"/>
                    <a:ext cx="1188720" cy="36576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Debit side</a:t>
                    </a:r>
                    <a:endParaRPr lang="en-US" dirty="0"/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4705578" y="2362200"/>
                    <a:ext cx="1188720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Credit side</a:t>
                    </a:r>
                    <a:endParaRPr lang="en-US" dirty="0"/>
                  </a:p>
                </p:txBody>
              </p:sp>
            </p:grpSp>
          </p:grpSp>
        </p:grpSp>
      </p:grpSp>
      <p:grpSp>
        <p:nvGrpSpPr>
          <p:cNvPr id="50" name="Group 49"/>
          <p:cNvGrpSpPr/>
          <p:nvPr/>
        </p:nvGrpSpPr>
        <p:grpSpPr>
          <a:xfrm>
            <a:off x="6231378" y="5040868"/>
            <a:ext cx="1760097" cy="1055132"/>
            <a:chOff x="6240903" y="5040868"/>
            <a:chExt cx="1760097" cy="1055132"/>
          </a:xfrm>
        </p:grpSpPr>
        <p:sp>
          <p:nvSpPr>
            <p:cNvPr id="47" name="Freeform 46"/>
            <p:cNvSpPr/>
            <p:nvPr/>
          </p:nvSpPr>
          <p:spPr>
            <a:xfrm>
              <a:off x="6587551" y="5040868"/>
              <a:ext cx="1066800" cy="609600"/>
            </a:xfrm>
            <a:custGeom>
              <a:avLst/>
              <a:gdLst>
                <a:gd name="connsiteX0" fmla="*/ 0 w 918883"/>
                <a:gd name="connsiteY0" fmla="*/ 0 h 927847"/>
                <a:gd name="connsiteX1" fmla="*/ 4483 w 918883"/>
                <a:gd name="connsiteY1" fmla="*/ 918883 h 927847"/>
                <a:gd name="connsiteX2" fmla="*/ 918883 w 918883"/>
                <a:gd name="connsiteY2" fmla="*/ 927847 h 927847"/>
                <a:gd name="connsiteX3" fmla="*/ 918883 w 918883"/>
                <a:gd name="connsiteY3" fmla="*/ 4483 h 927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8883" h="927847">
                  <a:moveTo>
                    <a:pt x="0" y="0"/>
                  </a:moveTo>
                  <a:cubicBezTo>
                    <a:pt x="1494" y="306294"/>
                    <a:pt x="2989" y="612589"/>
                    <a:pt x="4483" y="918883"/>
                  </a:cubicBezTo>
                  <a:lnTo>
                    <a:pt x="918883" y="927847"/>
                  </a:lnTo>
                  <a:lnTo>
                    <a:pt x="918883" y="4483"/>
                  </a:lnTo>
                </a:path>
              </a:pathLst>
            </a:custGeom>
            <a:ln w="38100">
              <a:solidFill>
                <a:srgbClr val="00B0F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40903" y="5726668"/>
              <a:ext cx="1760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Balance columns</a:t>
              </a: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of Accounts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Content Placeholder 10" descr="C21-SE-MC-004-Page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2950" y="1600136"/>
            <a:ext cx="7315200" cy="4362514"/>
          </a:xfrm>
        </p:spPr>
      </p:pic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of Accounts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group of accounts is called a </a:t>
            </a:r>
            <a:r>
              <a:rPr lang="en-US" b="1" dirty="0">
                <a:solidFill>
                  <a:srgbClr val="0070C0"/>
                </a:solidFill>
              </a:rPr>
              <a:t>ledger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ledger </a:t>
            </a:r>
            <a:r>
              <a:rPr lang="en-US" dirty="0" smtClean="0"/>
              <a:t>that contains </a:t>
            </a:r>
            <a:r>
              <a:rPr lang="en-US" dirty="0"/>
              <a:t>all accounts needed to prepare financial </a:t>
            </a:r>
            <a:r>
              <a:rPr lang="en-US" dirty="0" smtClean="0"/>
              <a:t>statements is </a:t>
            </a:r>
            <a:r>
              <a:rPr lang="en-US" dirty="0"/>
              <a:t>called a </a:t>
            </a:r>
            <a:r>
              <a:rPr lang="en-US" b="1" dirty="0">
                <a:solidFill>
                  <a:srgbClr val="0070C0"/>
                </a:solidFill>
              </a:rPr>
              <a:t>general ledger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name given </a:t>
            </a:r>
            <a:r>
              <a:rPr lang="en-US" dirty="0" smtClean="0"/>
              <a:t>to an </a:t>
            </a:r>
            <a:r>
              <a:rPr lang="en-US" dirty="0"/>
              <a:t>account is known as an </a:t>
            </a:r>
            <a:r>
              <a:rPr lang="en-US" i="1" dirty="0">
                <a:solidFill>
                  <a:srgbClr val="0070C0"/>
                </a:solidFill>
              </a:rPr>
              <a:t>account title</a:t>
            </a:r>
            <a:r>
              <a:rPr lang="en-US" i="1" dirty="0"/>
              <a:t>. </a:t>
            </a:r>
            <a:endParaRPr lang="en-US" i="1" dirty="0" smtClean="0"/>
          </a:p>
          <a:p>
            <a:r>
              <a:rPr lang="en-US" dirty="0" smtClean="0"/>
              <a:t>The number assigned </a:t>
            </a:r>
            <a:r>
              <a:rPr lang="en-US" dirty="0"/>
              <a:t>to an account is called an </a:t>
            </a:r>
            <a:r>
              <a:rPr lang="en-US" b="1" dirty="0">
                <a:solidFill>
                  <a:srgbClr val="0070C0"/>
                </a:solidFill>
              </a:rPr>
              <a:t>account number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 Numbers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Content Placeholder 10" descr="C21-SE-MC-004-Page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2950" y="1600136"/>
            <a:ext cx="7315200" cy="4362514"/>
          </a:xfrm>
        </p:spPr>
      </p:pic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572000" y="2590800"/>
            <a:ext cx="3429000" cy="3276600"/>
          </a:xfrm>
          <a:prstGeom prst="rect">
            <a:avLst/>
          </a:prstGeom>
          <a:solidFill>
            <a:srgbClr val="EEECE1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62000" y="3962400"/>
            <a:ext cx="3800475" cy="1905000"/>
          </a:xfrm>
          <a:prstGeom prst="rect">
            <a:avLst/>
          </a:prstGeom>
          <a:solidFill>
            <a:srgbClr val="EEECE1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62000" y="2590800"/>
            <a:ext cx="3800475" cy="1188720"/>
          </a:xfrm>
          <a:prstGeom prst="rect">
            <a:avLst/>
          </a:prstGeom>
          <a:solidFill>
            <a:srgbClr val="EEECE1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276600"/>
            <a:ext cx="4616904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Account Numbers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procedure for arranging accounts in </a:t>
            </a:r>
            <a:r>
              <a:rPr lang="en-US" dirty="0" smtClean="0"/>
              <a:t>a general </a:t>
            </a:r>
            <a:r>
              <a:rPr lang="en-US" dirty="0"/>
              <a:t>ledger, assigning account numbers, and </a:t>
            </a:r>
            <a:r>
              <a:rPr lang="en-US" dirty="0" smtClean="0"/>
              <a:t>keeping records </a:t>
            </a:r>
            <a:r>
              <a:rPr lang="en-US" dirty="0"/>
              <a:t>current is called </a:t>
            </a:r>
            <a:r>
              <a:rPr lang="en-US" b="1" dirty="0">
                <a:solidFill>
                  <a:srgbClr val="0070C0"/>
                </a:solidFill>
              </a:rPr>
              <a:t>file maintenance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914400" y="2514600"/>
            <a:ext cx="7315200" cy="1828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Assigning Account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14400" y="2514600"/>
            <a:ext cx="7010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>
              <a:tabLst>
                <a:tab pos="914400" algn="l"/>
                <a:tab pos="4114800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560	Miscellaneous Expense	(Existing account)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14400" y="3886200"/>
            <a:ext cx="7010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>
              <a:tabLst>
                <a:tab pos="914400" algn="l"/>
                <a:tab pos="4114800" algn="l"/>
              </a:tabLst>
            </a:pPr>
            <a:r>
              <a:rPr lang="en-US" sz="2400" b="1" i="1" dirty="0" smtClean="0">
                <a:solidFill>
                  <a:schemeClr val="tx1"/>
                </a:solidFill>
              </a:rPr>
              <a:t>580	Water Expense	(New Account)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14400" y="2971800"/>
            <a:ext cx="6858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>
              <a:tabLst>
                <a:tab pos="914400" algn="l"/>
                <a:tab pos="4114800" algn="l"/>
              </a:tabLst>
            </a:pPr>
            <a:r>
              <a:rPr lang="en-US" sz="2400" dirty="0" smtClean="0">
                <a:solidFill>
                  <a:schemeClr val="tx1"/>
                </a:solidFill>
              </a:rPr>
              <a:t>570	Supplies Expense 	(Existing account)</a:t>
            </a:r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914400" y="2971800"/>
            <a:ext cx="6781800" cy="914400"/>
            <a:chOff x="381000" y="4038600"/>
            <a:chExt cx="7772400" cy="9144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6" name="Rectangle 25"/>
            <p:cNvSpPr/>
            <p:nvPr/>
          </p:nvSpPr>
          <p:spPr>
            <a:xfrm>
              <a:off x="381000" y="4038600"/>
              <a:ext cx="7772400" cy="914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>
                <a:tabLst>
                  <a:tab pos="914400" algn="l"/>
                  <a:tab pos="4114800" algn="l"/>
                </a:tabLst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81000" y="4495800"/>
              <a:ext cx="7772400" cy="457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>
                <a:tabLst>
                  <a:tab pos="914400" algn="l"/>
                  <a:tab pos="4114800" algn="l"/>
                </a:tabLst>
              </a:pPr>
              <a:r>
                <a:rPr lang="en-US" sz="2400" dirty="0" smtClean="0">
                  <a:solidFill>
                    <a:schemeClr val="tx1"/>
                  </a:solidFill>
                </a:rPr>
                <a:t>570	Supplies Expense 	(Existing account)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914400" y="2971800"/>
            <a:ext cx="7010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>
              <a:tabLst>
                <a:tab pos="914400" algn="l"/>
                <a:tab pos="4114800" algn="l"/>
              </a:tabLst>
            </a:pPr>
            <a:r>
              <a:rPr lang="en-US" sz="2400" b="1" i="1" dirty="0" smtClean="0">
                <a:solidFill>
                  <a:schemeClr val="tx1"/>
                </a:solidFill>
              </a:rPr>
              <a:t>565	Postage Expense	(New Account)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an Account in a General Ledger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Writing an account title and number on the heading </a:t>
            </a:r>
            <a:r>
              <a:rPr lang="en-US" dirty="0" smtClean="0"/>
              <a:t>of an </a:t>
            </a:r>
            <a:r>
              <a:rPr lang="en-US" dirty="0"/>
              <a:t>account is called </a:t>
            </a:r>
            <a:r>
              <a:rPr lang="en-US" b="1" dirty="0">
                <a:solidFill>
                  <a:srgbClr val="0070C0"/>
                </a:solidFill>
              </a:rPr>
              <a:t>opening an account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295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Slide 1</vt:lpstr>
      <vt:lpstr>Account Form</vt:lpstr>
      <vt:lpstr>Relationship of a T Account to an Account Form</vt:lpstr>
      <vt:lpstr>Chart of Accounts</vt:lpstr>
      <vt:lpstr>Chart of Accounts</vt:lpstr>
      <vt:lpstr>Account Numbers</vt:lpstr>
      <vt:lpstr>Assigning Account Numbers</vt:lpstr>
      <vt:lpstr>Assigning Account Numbers</vt:lpstr>
      <vt:lpstr>Opening an Account in a General Ledger</vt:lpstr>
      <vt:lpstr>Opening an Account in a General Ledger</vt:lpstr>
      <vt:lpstr>Lesson 4-1 Audit Your Understanding</vt:lpstr>
      <vt:lpstr>Lesson 4-1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195</cp:revision>
  <dcterms:created xsi:type="dcterms:W3CDTF">2012-07-02T15:51:50Z</dcterms:created>
  <dcterms:modified xsi:type="dcterms:W3CDTF">2012-12-21T21:46:34Z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